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3"/>
  </p:notesMasterIdLst>
  <p:sldIdLst>
    <p:sldId id="256" r:id="rId2"/>
    <p:sldId id="262" r:id="rId3"/>
    <p:sldId id="259" r:id="rId4"/>
    <p:sldId id="265" r:id="rId5"/>
    <p:sldId id="263" r:id="rId6"/>
    <p:sldId id="266" r:id="rId7"/>
    <p:sldId id="264" r:id="rId8"/>
    <p:sldId id="258" r:id="rId9"/>
    <p:sldId id="257" r:id="rId10"/>
    <p:sldId id="261" r:id="rId11"/>
    <p:sldId id="267" r:id="rId12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Пользователь Windows" initials="ПW" lastIdx="1" clrIdx="0">
    <p:extLst>
      <p:ext uri="{19B8F6BF-5375-455C-9EA6-DF929625EA0E}">
        <p15:presenceInfo xmlns:p15="http://schemas.microsoft.com/office/powerpoint/2012/main" userId="Пользователь Windows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33"/>
    <a:srgbClr val="FF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3" autoAdjust="0"/>
    <p:restoredTop sz="94660"/>
  </p:normalViewPr>
  <p:slideViewPr>
    <p:cSldViewPr snapToGrid="0">
      <p:cViewPr varScale="1">
        <p:scale>
          <a:sx n="152" d="100"/>
          <a:sy n="152" d="100"/>
        </p:scale>
        <p:origin x="432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D3E7EF-4537-429E-8A86-36772BE5FFD6}" type="datetimeFigureOut">
              <a:rPr lang="ru-RU" smtClean="0"/>
              <a:t>08.08.2018</a:t>
            </a:fld>
            <a:endParaRPr lang="ru-R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DF9A3D-E016-4579-8C22-D484B8B0F8E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229570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Client-server</a:t>
            </a: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DF9A3D-E016-4579-8C22-D484B8B0F8E4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688478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C2C5F-B22B-4D67-A939-96946CC4EAEC}" type="datetimeFigureOut">
              <a:rPr lang="ru-RU" smtClean="0"/>
              <a:t>08.08.2018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65A71-9A40-45B1-B402-321DC935EF8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631244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C2C5F-B22B-4D67-A939-96946CC4EAEC}" type="datetimeFigureOut">
              <a:rPr lang="ru-RU" smtClean="0"/>
              <a:t>08.08.2018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65A71-9A40-45B1-B402-321DC935EF8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52569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C2C5F-B22B-4D67-A939-96946CC4EAEC}" type="datetimeFigureOut">
              <a:rPr lang="ru-RU" smtClean="0"/>
              <a:t>08.08.2018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65A71-9A40-45B1-B402-321DC935EF85}" type="slidenum">
              <a:rPr lang="ru-RU" smtClean="0"/>
              <a:t>‹#›</a:t>
            </a:fld>
            <a:endParaRPr lang="ru-RU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770692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C2C5F-B22B-4D67-A939-96946CC4EAEC}" type="datetimeFigureOut">
              <a:rPr lang="ru-RU" smtClean="0"/>
              <a:t>08.08.2018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65A71-9A40-45B1-B402-321DC935EF8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00298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C2C5F-B22B-4D67-A939-96946CC4EAEC}" type="datetimeFigureOut">
              <a:rPr lang="ru-RU" smtClean="0"/>
              <a:t>08.08.2018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65A71-9A40-45B1-B402-321DC935EF85}" type="slidenum">
              <a:rPr lang="ru-RU" smtClean="0"/>
              <a:t>‹#›</a:t>
            </a:fld>
            <a:endParaRPr lang="ru-RU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1856686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C2C5F-B22B-4D67-A939-96946CC4EAEC}" type="datetimeFigureOut">
              <a:rPr lang="ru-RU" smtClean="0"/>
              <a:t>08.08.2018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65A71-9A40-45B1-B402-321DC935EF8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55535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C2C5F-B22B-4D67-A939-96946CC4EAEC}" type="datetimeFigureOut">
              <a:rPr lang="ru-RU" smtClean="0"/>
              <a:t>08.08.2018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65A71-9A40-45B1-B402-321DC935EF8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735212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C2C5F-B22B-4D67-A939-96946CC4EAEC}" type="datetimeFigureOut">
              <a:rPr lang="ru-RU" smtClean="0"/>
              <a:t>08.08.2018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65A71-9A40-45B1-B402-321DC935EF8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141552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C2C5F-B22B-4D67-A939-96946CC4EAEC}" type="datetimeFigureOut">
              <a:rPr lang="ru-RU" smtClean="0"/>
              <a:t>08.08.2018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65A71-9A40-45B1-B402-321DC935EF8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751752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C2C5F-B22B-4D67-A939-96946CC4EAEC}" type="datetimeFigureOut">
              <a:rPr lang="ru-RU" smtClean="0"/>
              <a:t>08.08.2018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65A71-9A40-45B1-B402-321DC935EF8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584240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C2C5F-B22B-4D67-A939-96946CC4EAEC}" type="datetimeFigureOut">
              <a:rPr lang="ru-RU" smtClean="0"/>
              <a:t>08.08.2018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65A71-9A40-45B1-B402-321DC935EF8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471690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C2C5F-B22B-4D67-A939-96946CC4EAEC}" type="datetimeFigureOut">
              <a:rPr lang="ru-RU" smtClean="0"/>
              <a:t>08.08.2018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65A71-9A40-45B1-B402-321DC935EF8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321575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C2C5F-B22B-4D67-A939-96946CC4EAEC}" type="datetimeFigureOut">
              <a:rPr lang="ru-RU" smtClean="0"/>
              <a:t>08.08.2018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65A71-9A40-45B1-B402-321DC935EF8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013854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C2C5F-B22B-4D67-A939-96946CC4EAEC}" type="datetimeFigureOut">
              <a:rPr lang="ru-RU" smtClean="0"/>
              <a:t>08.08.2018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65A71-9A40-45B1-B402-321DC935EF8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773820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C2C5F-B22B-4D67-A939-96946CC4EAEC}" type="datetimeFigureOut">
              <a:rPr lang="ru-RU" smtClean="0"/>
              <a:t>08.08.2018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65A71-9A40-45B1-B402-321DC935EF8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281964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C2C5F-B22B-4D67-A939-96946CC4EAEC}" type="datetimeFigureOut">
              <a:rPr lang="ru-RU" smtClean="0"/>
              <a:t>08.08.2018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65A71-9A40-45B1-B402-321DC935EF8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457979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DC2C5F-B22B-4D67-A939-96946CC4EAEC}" type="datetimeFigureOut">
              <a:rPr lang="ru-RU" smtClean="0"/>
              <a:t>08.08.2018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B0865A71-9A40-45B1-B402-321DC935EF8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824971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Brahmpreet.official@gmail.com" TargetMode="External"/><Relationship Id="rId2" Type="http://schemas.openxmlformats.org/officeDocument/2006/relationships/hyperlink" Target="mailto:Sopryshko9145@conestogac.on.ca" TargetMode="External"/><Relationship Id="rId1" Type="http://schemas.openxmlformats.org/officeDocument/2006/relationships/slideLayout" Target="../slideLayouts/slideLayout1.xml"/><Relationship Id="rId5" Type="http://schemas.openxmlformats.org/officeDocument/2006/relationships/hyperlink" Target="mailto:10mathew10@gmail.com" TargetMode="External"/><Relationship Id="rId4" Type="http://schemas.openxmlformats.org/officeDocument/2006/relationships/hyperlink" Target="mailto:sharfrazq17@gmail.com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62925" y="1835105"/>
            <a:ext cx="7766936" cy="1021605"/>
          </a:xfrm>
        </p:spPr>
        <p:txBody>
          <a:bodyPr/>
          <a:lstStyle/>
          <a:p>
            <a:pPr algn="l"/>
            <a:r>
              <a:rPr lang="en-US" dirty="0" smtClean="0"/>
              <a:t>Olympia dictionary</a:t>
            </a:r>
            <a:endParaRPr lang="ru-RU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62925" y="3167962"/>
            <a:ext cx="6009932" cy="1096899"/>
          </a:xfrm>
        </p:spPr>
        <p:txBody>
          <a:bodyPr>
            <a:normAutofit fontScale="62500" lnSpcReduction="20000"/>
          </a:bodyPr>
          <a:lstStyle/>
          <a:p>
            <a:pPr algn="l"/>
            <a:r>
              <a:rPr lang="en-US" dirty="0" err="1" smtClean="0">
                <a:effectLst/>
              </a:rPr>
              <a:t>Sergii</a:t>
            </a:r>
            <a:r>
              <a:rPr lang="en-US" dirty="0" smtClean="0">
                <a:effectLst/>
              </a:rPr>
              <a:t> </a:t>
            </a:r>
            <a:r>
              <a:rPr lang="en-US" dirty="0" err="1" smtClean="0">
                <a:effectLst/>
              </a:rPr>
              <a:t>Opryshko</a:t>
            </a:r>
            <a:r>
              <a:rPr lang="en-US" dirty="0" smtClean="0">
                <a:effectLst/>
              </a:rPr>
              <a:t> 7759145 </a:t>
            </a:r>
            <a:r>
              <a:rPr lang="en-US" u="sng" dirty="0">
                <a:hlinkClick r:id="rId2"/>
              </a:rPr>
              <a:t>sopryshko9145@conestogac.on.ca</a:t>
            </a:r>
            <a:endParaRPr lang="ru-RU" dirty="0" smtClean="0">
              <a:effectLst/>
            </a:endParaRPr>
          </a:p>
          <a:p>
            <a:pPr algn="l"/>
            <a:r>
              <a:rPr lang="en-US" dirty="0" err="1" smtClean="0">
                <a:effectLst/>
              </a:rPr>
              <a:t>Brahmpreet</a:t>
            </a:r>
            <a:r>
              <a:rPr lang="en-US" dirty="0" smtClean="0">
                <a:effectLst/>
              </a:rPr>
              <a:t> Singh 7845159 </a:t>
            </a:r>
            <a:r>
              <a:rPr lang="en-US" u="sng" dirty="0">
                <a:hlinkClick r:id="rId3"/>
              </a:rPr>
              <a:t>brahmpreet.official@gmail.com</a:t>
            </a:r>
            <a:endParaRPr lang="ru-RU" dirty="0" smtClean="0">
              <a:effectLst/>
            </a:endParaRPr>
          </a:p>
          <a:p>
            <a:pPr algn="l"/>
            <a:r>
              <a:rPr lang="en-US" dirty="0" err="1" smtClean="0">
                <a:effectLst/>
              </a:rPr>
              <a:t>Sharfaraz</a:t>
            </a:r>
            <a:r>
              <a:rPr lang="en-US" dirty="0" smtClean="0">
                <a:effectLst/>
              </a:rPr>
              <a:t> </a:t>
            </a:r>
            <a:r>
              <a:rPr lang="en-US" dirty="0" err="1" smtClean="0">
                <a:effectLst/>
              </a:rPr>
              <a:t>Ahamed</a:t>
            </a:r>
            <a:r>
              <a:rPr lang="en-US" dirty="0" smtClean="0">
                <a:effectLst/>
              </a:rPr>
              <a:t> </a:t>
            </a:r>
            <a:r>
              <a:rPr lang="en-US" dirty="0" err="1" smtClean="0">
                <a:effectLst/>
              </a:rPr>
              <a:t>Bachinvalapan</a:t>
            </a:r>
            <a:r>
              <a:rPr lang="en-US" dirty="0" smtClean="0">
                <a:effectLst/>
              </a:rPr>
              <a:t> Hameed 7834120 </a:t>
            </a:r>
            <a:r>
              <a:rPr lang="en-US" u="sng" dirty="0">
                <a:hlinkClick r:id="rId4"/>
              </a:rPr>
              <a:t>sharfrazq17@gmail.com</a:t>
            </a:r>
            <a:endParaRPr lang="ru-RU" dirty="0" smtClean="0">
              <a:effectLst/>
            </a:endParaRPr>
          </a:p>
          <a:p>
            <a:pPr algn="l"/>
            <a:r>
              <a:rPr lang="en-US" dirty="0" smtClean="0">
                <a:effectLst/>
              </a:rPr>
              <a:t>Anju Mathew 7804396 </a:t>
            </a:r>
            <a:r>
              <a:rPr lang="en-US" u="sng" dirty="0" smtClean="0">
                <a:hlinkClick r:id="rId5"/>
              </a:rPr>
              <a:t>10mathew10@gmail.com</a:t>
            </a:r>
            <a:endParaRPr lang="ru-RU" dirty="0" smtClean="0">
              <a:effectLst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124148" y="5726036"/>
            <a:ext cx="78418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smtClean="0">
                <a:solidFill>
                  <a:schemeClr val="bg1"/>
                </a:solidFill>
                <a:latin typeface="Georgia" panose="02040502050405020303" pitchFamily="18" charset="0"/>
              </a:rPr>
              <a:t>Ω</a:t>
            </a:r>
            <a:endParaRPr lang="ru-RU" sz="6000" dirty="0">
              <a:solidFill>
                <a:schemeClr val="bg1"/>
              </a:solidFill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5679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046495"/>
          </a:xfrm>
        </p:spPr>
        <p:txBody>
          <a:bodyPr/>
          <a:lstStyle/>
          <a:p>
            <a:r>
              <a:rPr lang="en-US" dirty="0" smtClean="0"/>
              <a:t>Future goals</a:t>
            </a:r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>
            <a:off x="11124148" y="5726036"/>
            <a:ext cx="78418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smtClean="0">
                <a:solidFill>
                  <a:schemeClr val="bg1"/>
                </a:solidFill>
                <a:latin typeface="Georgia" panose="02040502050405020303" pitchFamily="18" charset="0"/>
              </a:rPr>
              <a:t>Ω</a:t>
            </a:r>
            <a:endParaRPr lang="ru-RU" sz="6000" dirty="0">
              <a:solidFill>
                <a:schemeClr val="bg1"/>
              </a:solidFill>
              <a:latin typeface="Georgia" panose="02040502050405020303" pitchFamily="18" charset="0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77334" y="1656095"/>
            <a:ext cx="8596668" cy="3880773"/>
          </a:xfrm>
          <a:prstGeom prst="rect">
            <a:avLst/>
          </a:prstGeom>
        </p:spPr>
        <p:txBody>
          <a:bodyPr vert="horz" lIns="91440" tIns="45720" rIns="91440" bIns="45720" numCol="2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4163" indent="-284163">
              <a:buFont typeface="+mj-lt"/>
              <a:buAutoNum type="arabicPeriod"/>
            </a:pPr>
            <a:r>
              <a:rPr lang="en-CA" dirty="0"/>
              <a:t>IOS app/Windows app</a:t>
            </a:r>
          </a:p>
          <a:p>
            <a:pPr marL="284163" indent="-284163">
              <a:buFont typeface="+mj-lt"/>
              <a:buAutoNum type="arabicPeriod"/>
            </a:pPr>
            <a:r>
              <a:rPr lang="en-CA" dirty="0"/>
              <a:t>More dictionaries &amp; UI languages support</a:t>
            </a:r>
          </a:p>
          <a:p>
            <a:pPr marL="284163" indent="-284163">
              <a:buFont typeface="+mj-lt"/>
              <a:buAutoNum type="arabicPeriod"/>
            </a:pPr>
            <a:r>
              <a:rPr lang="en-CA" dirty="0"/>
              <a:t>Cloud </a:t>
            </a:r>
            <a:r>
              <a:rPr lang="en-CA" dirty="0" smtClean="0"/>
              <a:t>synchronisation of vocabulary</a:t>
            </a:r>
            <a:endParaRPr lang="en-CA" dirty="0"/>
          </a:p>
          <a:p>
            <a:pPr marL="284163" indent="-284163">
              <a:buFont typeface="+mj-lt"/>
              <a:buAutoNum type="arabicPeriod"/>
            </a:pPr>
            <a:r>
              <a:rPr lang="en-CA" dirty="0"/>
              <a:t>Integration with browsers and book readers</a:t>
            </a:r>
          </a:p>
          <a:p>
            <a:pPr marL="284163" indent="-284163">
              <a:buFont typeface="+mj-lt"/>
              <a:buAutoNum type="arabicPeriod"/>
            </a:pPr>
            <a:r>
              <a:rPr lang="en-CA" dirty="0"/>
              <a:t>Premium packages</a:t>
            </a:r>
          </a:p>
          <a:p>
            <a:pPr marL="284163" indent="-284163">
              <a:buFont typeface="+mj-lt"/>
              <a:buAutoNum type="arabicPeriod"/>
            </a:pPr>
            <a:r>
              <a:rPr lang="en-CA" dirty="0"/>
              <a:t>Blog</a:t>
            </a:r>
          </a:p>
          <a:p>
            <a:pPr marL="284163" indent="-284163">
              <a:buFont typeface="+mj-lt"/>
              <a:buAutoNum type="arabicPeriod"/>
            </a:pPr>
            <a:r>
              <a:rPr lang="en-CA" dirty="0"/>
              <a:t>Social media pages</a:t>
            </a:r>
          </a:p>
          <a:p>
            <a:pPr marL="284163" indent="-284163">
              <a:buFont typeface="+mj-lt"/>
              <a:buAutoNum type="arabicPeriod"/>
            </a:pPr>
            <a:r>
              <a:rPr lang="en-CA" dirty="0"/>
              <a:t>SEO and App Store marketing</a:t>
            </a:r>
          </a:p>
          <a:p>
            <a:pPr marL="284163" indent="-284163">
              <a:buFont typeface="+mj-lt"/>
              <a:buAutoNum type="arabicPeriod"/>
            </a:pPr>
            <a:r>
              <a:rPr lang="en-US" dirty="0"/>
              <a:t>Update business plan &amp; financial projection</a:t>
            </a:r>
          </a:p>
          <a:p>
            <a:pPr marL="284163" indent="-284163">
              <a:buFont typeface="+mj-lt"/>
              <a:buAutoNum type="arabicPeriod"/>
            </a:pPr>
            <a:r>
              <a:rPr lang="en-US" dirty="0"/>
              <a:t>Update terms &amp; conditions</a:t>
            </a:r>
          </a:p>
          <a:p>
            <a:pPr marL="284163" indent="-284163">
              <a:buFont typeface="+mj-lt"/>
              <a:buAutoNum type="arabicPeriod"/>
            </a:pPr>
            <a:r>
              <a:rPr lang="en-US" dirty="0"/>
              <a:t>Decide on new features to be implemented</a:t>
            </a:r>
          </a:p>
          <a:p>
            <a:pPr marL="284163" indent="-284163">
              <a:buFont typeface="+mj-lt"/>
              <a:buAutoNum type="arabicPeriod"/>
            </a:pPr>
            <a:r>
              <a:rPr lang="en-US" dirty="0"/>
              <a:t>Look for strategic partnership with a coupon firm</a:t>
            </a:r>
          </a:p>
          <a:p>
            <a:pPr marL="284163" indent="-284163">
              <a:buFont typeface="+mj-lt"/>
              <a:buAutoNum type="arabicPeriod"/>
            </a:pPr>
            <a:r>
              <a:rPr lang="en-US" dirty="0"/>
              <a:t>Enhance in-app social interaction</a:t>
            </a:r>
          </a:p>
          <a:p>
            <a:pPr marL="284163" indent="-284163">
              <a:buFont typeface="+mj-lt"/>
              <a:buAutoNum type="arabicPeriod"/>
            </a:pPr>
            <a:r>
              <a:rPr lang="en-US" dirty="0"/>
              <a:t>Increase brand awareness</a:t>
            </a:r>
          </a:p>
          <a:p>
            <a:pPr marL="284163" indent="-284163">
              <a:buFont typeface="+mj-lt"/>
              <a:buAutoNum type="arabicPeriod"/>
            </a:pPr>
            <a:r>
              <a:rPr lang="en-US" dirty="0"/>
              <a:t>Improve customer experience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25144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1124148" y="5726036"/>
            <a:ext cx="78418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smtClean="0">
                <a:solidFill>
                  <a:schemeClr val="bg1"/>
                </a:solidFill>
                <a:latin typeface="Georgia" panose="02040502050405020303" pitchFamily="18" charset="0"/>
              </a:rPr>
              <a:t>Ω</a:t>
            </a:r>
            <a:endParaRPr lang="ru-RU" sz="6000" dirty="0">
              <a:solidFill>
                <a:schemeClr val="bg1"/>
              </a:solidFill>
              <a:latin typeface="Georgia" panose="02040502050405020303" pitchFamily="18" charset="0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046495"/>
          </a:xfrm>
        </p:spPr>
        <p:txBody>
          <a:bodyPr/>
          <a:lstStyle/>
          <a:p>
            <a:r>
              <a:rPr lang="en-US" dirty="0" smtClean="0"/>
              <a:t>Questions?</a:t>
            </a:r>
            <a:endParaRPr lang="ru-RU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77334" y="1656095"/>
            <a:ext cx="8596668" cy="3880773"/>
          </a:xfrm>
          <a:prstGeom prst="rect">
            <a:avLst/>
          </a:prstGeom>
        </p:spPr>
        <p:txBody>
          <a:bodyPr vert="horz" lIns="91440" tIns="45720" rIns="91440" bIns="45720" numCol="2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endParaRPr lang="ru-RU" dirty="0"/>
          </a:p>
        </p:txBody>
      </p:sp>
      <p:sp>
        <p:nvSpPr>
          <p:cNvPr id="7" name="TextBox 6"/>
          <p:cNvSpPr txBox="1"/>
          <p:nvPr/>
        </p:nvSpPr>
        <p:spPr>
          <a:xfrm>
            <a:off x="3996875" y="2750096"/>
            <a:ext cx="195758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sym typeface="Wingdings" panose="05000000000000000000" pitchFamily="2" charset="2"/>
              </a:rPr>
              <a:t>Thank you!</a:t>
            </a:r>
          </a:p>
          <a:p>
            <a:pPr algn="ctr"/>
            <a:r>
              <a:rPr lang="en-US" sz="8000" dirty="0" smtClean="0">
                <a:solidFill>
                  <a:schemeClr val="bg1">
                    <a:lumMod val="65000"/>
                  </a:schemeClr>
                </a:solidFill>
                <a:sym typeface="Wingdings" panose="05000000000000000000" pitchFamily="2" charset="2"/>
              </a:rPr>
              <a:t></a:t>
            </a:r>
          </a:p>
        </p:txBody>
      </p:sp>
    </p:spTree>
    <p:extLst>
      <p:ext uri="{BB962C8B-B14F-4D97-AF65-F5344CB8AC3E}">
        <p14:creationId xmlns:p14="http://schemas.microsoft.com/office/powerpoint/2010/main" val="893621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046495"/>
          </a:xfrm>
        </p:spPr>
        <p:txBody>
          <a:bodyPr/>
          <a:lstStyle/>
          <a:p>
            <a:r>
              <a:rPr lang="en-US" dirty="0" smtClean="0"/>
              <a:t>Problem statement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656095"/>
            <a:ext cx="8596668" cy="3880773"/>
          </a:xfrm>
        </p:spPr>
        <p:txBody>
          <a:bodyPr>
            <a:normAutofit/>
          </a:bodyPr>
          <a:lstStyle/>
          <a:p>
            <a:pPr marL="342900" indent="-342900" algn="just"/>
            <a:r>
              <a:rPr lang="en-CA" dirty="0" smtClean="0"/>
              <a:t>More than 1 </a:t>
            </a:r>
            <a:r>
              <a:rPr lang="en-CA" dirty="0"/>
              <a:t>billion </a:t>
            </a:r>
            <a:r>
              <a:rPr lang="en-CA" dirty="0" smtClean="0"/>
              <a:t>people are </a:t>
            </a:r>
            <a:r>
              <a:rPr lang="en-CA" dirty="0"/>
              <a:t>learning English </a:t>
            </a:r>
            <a:r>
              <a:rPr lang="en-CA" dirty="0" smtClean="0"/>
              <a:t>worldwide</a:t>
            </a:r>
            <a:endParaRPr lang="en-CA" dirty="0"/>
          </a:p>
          <a:p>
            <a:pPr marL="342900" indent="-342900" algn="just"/>
            <a:r>
              <a:rPr lang="en-CA" dirty="0"/>
              <a:t>750 million </a:t>
            </a:r>
            <a:r>
              <a:rPr lang="en-CA" dirty="0" smtClean="0"/>
              <a:t>use </a:t>
            </a:r>
            <a:r>
              <a:rPr lang="en-CA" dirty="0"/>
              <a:t>English as a Foreign Language speakers (British Council 2000</a:t>
            </a:r>
            <a:r>
              <a:rPr lang="en-CA" dirty="0" smtClean="0"/>
              <a:t>)</a:t>
            </a:r>
          </a:p>
          <a:p>
            <a:pPr marL="342900" indent="-342900" algn="just"/>
            <a:r>
              <a:rPr lang="en-CA" dirty="0" smtClean="0"/>
              <a:t>No </a:t>
            </a:r>
            <a:r>
              <a:rPr lang="en-CA" dirty="0"/>
              <a:t>single app that allows the users to manipulate the words they search </a:t>
            </a:r>
            <a:r>
              <a:rPr lang="en-CA" dirty="0" smtClean="0"/>
              <a:t>for</a:t>
            </a:r>
          </a:p>
          <a:p>
            <a:pPr marL="0" indent="0" algn="just">
              <a:buNone/>
            </a:pPr>
            <a:endParaRPr lang="en-CA" dirty="0"/>
          </a:p>
          <a:p>
            <a:pPr marL="0" indent="0" algn="just">
              <a:buNone/>
            </a:pPr>
            <a:r>
              <a:rPr lang="en-CA" b="1" dirty="0" smtClean="0"/>
              <a:t>SOLUTION</a:t>
            </a:r>
          </a:p>
          <a:p>
            <a:pPr marL="0" indent="0" algn="just">
              <a:buNone/>
            </a:pPr>
            <a:r>
              <a:rPr lang="en-CA" dirty="0" smtClean="0"/>
              <a:t>A smartphone </a:t>
            </a:r>
            <a:r>
              <a:rPr lang="en-CA" dirty="0"/>
              <a:t>application that uses public APIs of popular dictionaries and allows the users to manipulate the words they search </a:t>
            </a:r>
            <a:r>
              <a:rPr lang="en-CA" dirty="0" smtClean="0"/>
              <a:t>for</a:t>
            </a:r>
            <a:endParaRPr lang="en-CA" dirty="0"/>
          </a:p>
        </p:txBody>
      </p:sp>
      <p:sp>
        <p:nvSpPr>
          <p:cNvPr id="4" name="TextBox 3"/>
          <p:cNvSpPr txBox="1"/>
          <p:nvPr/>
        </p:nvSpPr>
        <p:spPr>
          <a:xfrm>
            <a:off x="11124148" y="5726036"/>
            <a:ext cx="78418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smtClean="0">
                <a:solidFill>
                  <a:schemeClr val="bg1"/>
                </a:solidFill>
                <a:latin typeface="Georgia" panose="02040502050405020303" pitchFamily="18" charset="0"/>
              </a:rPr>
              <a:t>Ω</a:t>
            </a:r>
            <a:endParaRPr lang="ru-RU" sz="6000" dirty="0">
              <a:solidFill>
                <a:schemeClr val="bg1"/>
              </a:solidFill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5976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677334" y="1656095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 smtClean="0"/>
              <a:t>MISSION</a:t>
            </a:r>
            <a:r>
              <a:rPr lang="en-US" dirty="0" smtClean="0"/>
              <a:t> </a:t>
            </a:r>
            <a:r>
              <a:rPr lang="en-US" dirty="0"/>
              <a:t>–</a:t>
            </a:r>
            <a:r>
              <a:rPr lang="en-US" dirty="0" smtClean="0"/>
              <a:t> Give people the possibility to learn English language faster and more efficiently with the help of modern technologies</a:t>
            </a:r>
          </a:p>
          <a:p>
            <a:pPr marL="0" indent="0">
              <a:buNone/>
            </a:pPr>
            <a:r>
              <a:rPr lang="en-US" b="1" dirty="0" smtClean="0"/>
              <a:t>VISION</a:t>
            </a:r>
            <a:r>
              <a:rPr lang="en-US" dirty="0" smtClean="0"/>
              <a:t> – Every person on Earth can speak English as good as their native language</a:t>
            </a:r>
            <a:endParaRPr lang="ru-RU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046495"/>
          </a:xfrm>
        </p:spPr>
        <p:txBody>
          <a:bodyPr/>
          <a:lstStyle/>
          <a:p>
            <a:r>
              <a:rPr lang="en-US" dirty="0" smtClean="0"/>
              <a:t>Mission and Vision</a:t>
            </a:r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>
            <a:off x="11124148" y="5726036"/>
            <a:ext cx="78418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smtClean="0">
                <a:solidFill>
                  <a:schemeClr val="bg1"/>
                </a:solidFill>
                <a:latin typeface="Georgia" panose="02040502050405020303" pitchFamily="18" charset="0"/>
              </a:rPr>
              <a:t>Ω</a:t>
            </a:r>
            <a:endParaRPr lang="ru-RU" sz="6000" dirty="0">
              <a:solidFill>
                <a:schemeClr val="bg1"/>
              </a:solidFill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3075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 txBox="1">
            <a:spLocks/>
          </p:cNvSpPr>
          <p:nvPr/>
        </p:nvSpPr>
        <p:spPr>
          <a:xfrm>
            <a:off x="677334" y="1656095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ru-RU" dirty="0"/>
          </a:p>
        </p:txBody>
      </p:sp>
      <p:sp>
        <p:nvSpPr>
          <p:cNvPr id="9" name="TextBox 8"/>
          <p:cNvSpPr txBox="1"/>
          <p:nvPr/>
        </p:nvSpPr>
        <p:spPr>
          <a:xfrm>
            <a:off x="11124148" y="5726036"/>
            <a:ext cx="78418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smtClean="0">
                <a:solidFill>
                  <a:schemeClr val="bg1"/>
                </a:solidFill>
                <a:latin typeface="Georgia" panose="02040502050405020303" pitchFamily="18" charset="0"/>
              </a:rPr>
              <a:t>Ω</a:t>
            </a:r>
            <a:endParaRPr lang="ru-RU" sz="6000" dirty="0">
              <a:solidFill>
                <a:schemeClr val="bg1"/>
              </a:solidFill>
              <a:latin typeface="Georgia" panose="02040502050405020303" pitchFamily="18" charset="0"/>
            </a:endParaRPr>
          </a:p>
        </p:txBody>
      </p:sp>
      <p:pic>
        <p:nvPicPr>
          <p:cNvPr id="15" name="Capstone video final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92057" y="1353397"/>
            <a:ext cx="8781945" cy="4939844"/>
          </a:xfrm>
          <a:prstGeom prst="rect">
            <a:avLst/>
          </a:prstGeom>
        </p:spPr>
      </p:pic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046495"/>
          </a:xfrm>
        </p:spPr>
        <p:txBody>
          <a:bodyPr/>
          <a:lstStyle/>
          <a:p>
            <a:r>
              <a:rPr lang="en-US" dirty="0" smtClean="0"/>
              <a:t>Introduction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76326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046495"/>
          </a:xfrm>
        </p:spPr>
        <p:txBody>
          <a:bodyPr/>
          <a:lstStyle/>
          <a:p>
            <a:r>
              <a:rPr lang="en-CA" dirty="0"/>
              <a:t>Key </a:t>
            </a:r>
            <a:r>
              <a:rPr lang="en-CA" dirty="0" smtClean="0"/>
              <a:t>Features 1/2</a:t>
            </a:r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>
            <a:off x="11124148" y="5726036"/>
            <a:ext cx="78418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smtClean="0">
                <a:solidFill>
                  <a:schemeClr val="bg1"/>
                </a:solidFill>
                <a:latin typeface="Georgia" panose="02040502050405020303" pitchFamily="18" charset="0"/>
              </a:rPr>
              <a:t>Ω</a:t>
            </a:r>
            <a:endParaRPr lang="ru-RU" sz="6000" dirty="0">
              <a:solidFill>
                <a:schemeClr val="bg1"/>
              </a:solidFill>
              <a:latin typeface="Georgia" panose="02040502050405020303" pitchFamily="18" charset="0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77334" y="1656095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dirty="0"/>
              <a:t>Put words in categories</a:t>
            </a:r>
          </a:p>
          <a:p>
            <a:r>
              <a:rPr lang="en-CA" dirty="0"/>
              <a:t>Self checking tests (quizzes) and statistics</a:t>
            </a:r>
          </a:p>
          <a:p>
            <a:r>
              <a:rPr lang="en-CA" dirty="0"/>
              <a:t>Multiple languages </a:t>
            </a:r>
            <a:r>
              <a:rPr lang="en-CA" dirty="0" smtClean="0"/>
              <a:t>support</a:t>
            </a:r>
          </a:p>
          <a:p>
            <a:r>
              <a:rPr lang="en-CA" dirty="0" smtClean="0"/>
              <a:t>Personalized </a:t>
            </a:r>
            <a:r>
              <a:rPr lang="en-CA" dirty="0"/>
              <a:t>and </a:t>
            </a:r>
            <a:r>
              <a:rPr lang="en-CA" dirty="0" smtClean="0"/>
              <a:t>customizable</a:t>
            </a:r>
            <a:r>
              <a:rPr lang="uk-UA" dirty="0" smtClean="0"/>
              <a:t> – </a:t>
            </a:r>
            <a:r>
              <a:rPr lang="en-US" dirty="0" smtClean="0"/>
              <a:t>theme support:</a:t>
            </a:r>
            <a:endParaRPr lang="en-CA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440" y="3531329"/>
            <a:ext cx="6896420" cy="2702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048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046495"/>
          </a:xfrm>
        </p:spPr>
        <p:txBody>
          <a:bodyPr/>
          <a:lstStyle/>
          <a:p>
            <a:r>
              <a:rPr lang="en-CA" dirty="0"/>
              <a:t>Key </a:t>
            </a:r>
            <a:r>
              <a:rPr lang="en-CA" dirty="0" smtClean="0"/>
              <a:t>Features 2/2</a:t>
            </a:r>
            <a:endParaRPr lang="ru-RU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77334" y="1656095"/>
            <a:ext cx="3131615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dirty="0" smtClean="0"/>
              <a:t>Accessibility features OCR</a:t>
            </a:r>
            <a:r>
              <a:rPr lang="en-CA" dirty="0"/>
              <a:t>, TTS, STT, font </a:t>
            </a:r>
            <a:r>
              <a:rPr lang="en-CA" dirty="0" smtClean="0"/>
              <a:t>size</a:t>
            </a:r>
            <a:endParaRPr lang="en-CA" dirty="0"/>
          </a:p>
          <a:p>
            <a:r>
              <a:rPr lang="en-CA" dirty="0" smtClean="0"/>
              <a:t>Social </a:t>
            </a:r>
            <a:r>
              <a:rPr lang="en-CA" dirty="0"/>
              <a:t>network </a:t>
            </a:r>
            <a:r>
              <a:rPr lang="en-CA" dirty="0" smtClean="0"/>
              <a:t>support</a:t>
            </a:r>
          </a:p>
          <a:p>
            <a:r>
              <a:rPr lang="en-CA" dirty="0"/>
              <a:t>Administration </a:t>
            </a:r>
            <a:r>
              <a:rPr lang="en-CA" dirty="0" smtClean="0"/>
              <a:t>panel:</a:t>
            </a:r>
            <a:endParaRPr lang="en-CA" dirty="0"/>
          </a:p>
        </p:txBody>
      </p:sp>
      <p:sp>
        <p:nvSpPr>
          <p:cNvPr id="6" name="TextBox 5"/>
          <p:cNvSpPr txBox="1"/>
          <p:nvPr/>
        </p:nvSpPr>
        <p:spPr>
          <a:xfrm>
            <a:off x="11124148" y="5726036"/>
            <a:ext cx="78418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smtClean="0">
                <a:solidFill>
                  <a:schemeClr val="bg1"/>
                </a:solidFill>
                <a:latin typeface="Georgia" panose="02040502050405020303" pitchFamily="18" charset="0"/>
              </a:rPr>
              <a:t>Ω</a:t>
            </a:r>
            <a:endParaRPr lang="ru-RU" sz="6000" dirty="0">
              <a:solidFill>
                <a:schemeClr val="bg1"/>
              </a:solidFill>
              <a:latin typeface="Georgia" panose="02040502050405020303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8826" y="1376932"/>
            <a:ext cx="4485277" cy="5045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107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Competition</a:t>
            </a:r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>
            <a:off x="11124148" y="5726036"/>
            <a:ext cx="78418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smtClean="0">
                <a:solidFill>
                  <a:schemeClr val="bg1"/>
                </a:solidFill>
                <a:latin typeface="Georgia" panose="02040502050405020303" pitchFamily="18" charset="0"/>
              </a:rPr>
              <a:t>Ω</a:t>
            </a:r>
            <a:endParaRPr lang="ru-RU" sz="6000" dirty="0">
              <a:solidFill>
                <a:schemeClr val="bg1"/>
              </a:solidFill>
              <a:latin typeface="Georgia" panose="02040502050405020303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981" y="1718526"/>
            <a:ext cx="6718348" cy="4007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337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046495"/>
          </a:xfrm>
        </p:spPr>
        <p:txBody>
          <a:bodyPr/>
          <a:lstStyle/>
          <a:p>
            <a:r>
              <a:rPr lang="en-US" dirty="0" smtClean="0"/>
              <a:t>High level design</a:t>
            </a:r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>
            <a:off x="11124148" y="5726036"/>
            <a:ext cx="78418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smtClean="0">
                <a:solidFill>
                  <a:schemeClr val="bg1"/>
                </a:solidFill>
                <a:latin typeface="Georgia" panose="02040502050405020303" pitchFamily="18" charset="0"/>
              </a:rPr>
              <a:t>Ω</a:t>
            </a:r>
            <a:endParaRPr lang="ru-RU" sz="6000" dirty="0">
              <a:solidFill>
                <a:schemeClr val="bg1"/>
              </a:solidFill>
              <a:latin typeface="Georgia" panose="02040502050405020303" pitchFamily="18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77334" y="1656095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SaaS</a:t>
            </a:r>
          </a:p>
          <a:p>
            <a:r>
              <a:rPr lang="en-US" dirty="0"/>
              <a:t>Client-server</a:t>
            </a:r>
          </a:p>
          <a:p>
            <a:r>
              <a:rPr lang="en-US" dirty="0"/>
              <a:t>RESTful APIs</a:t>
            </a:r>
          </a:p>
          <a:p>
            <a:r>
              <a:rPr lang="en-US" dirty="0"/>
              <a:t>Third party cloud backup</a:t>
            </a:r>
            <a:endParaRPr lang="ru-RU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6599" y="699946"/>
            <a:ext cx="5143892" cy="5427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926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046495"/>
          </a:xfrm>
        </p:spPr>
        <p:txBody>
          <a:bodyPr/>
          <a:lstStyle/>
          <a:p>
            <a:r>
              <a:rPr lang="en-US" dirty="0" smtClean="0"/>
              <a:t>Architecture</a:t>
            </a:r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>
            <a:off x="11124148" y="5726036"/>
            <a:ext cx="78418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smtClean="0">
                <a:solidFill>
                  <a:schemeClr val="bg1"/>
                </a:solidFill>
                <a:latin typeface="Georgia" panose="02040502050405020303" pitchFamily="18" charset="0"/>
              </a:rPr>
              <a:t>Ω</a:t>
            </a:r>
            <a:endParaRPr lang="ru-RU" sz="6000" dirty="0">
              <a:solidFill>
                <a:schemeClr val="bg1"/>
              </a:solidFill>
              <a:latin typeface="Georgia" panose="02040502050405020303" pitchFamily="18" charset="0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77334" y="1656095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Development plan</a:t>
            </a:r>
            <a:endParaRPr lang="ru-RU" dirty="0"/>
          </a:p>
          <a:p>
            <a:r>
              <a:rPr lang="en-US" dirty="0"/>
              <a:t>Third party </a:t>
            </a:r>
            <a:r>
              <a:rPr lang="en-CA" dirty="0"/>
              <a:t>APIs used</a:t>
            </a:r>
          </a:p>
          <a:p>
            <a:pPr lvl="1"/>
            <a:r>
              <a:rPr lang="en-US" dirty="0"/>
              <a:t>Retrofit</a:t>
            </a:r>
          </a:p>
          <a:p>
            <a:pPr lvl="1"/>
            <a:r>
              <a:rPr lang="en-US" dirty="0" err="1"/>
              <a:t>ReactiveX</a:t>
            </a:r>
            <a:endParaRPr lang="en-US" dirty="0"/>
          </a:p>
          <a:p>
            <a:pPr lvl="1"/>
            <a:r>
              <a:rPr lang="en-US" dirty="0"/>
              <a:t>Room</a:t>
            </a:r>
          </a:p>
          <a:p>
            <a:pPr lvl="1"/>
            <a:r>
              <a:rPr lang="en-US" dirty="0"/>
              <a:t>Tesseract Tools</a:t>
            </a:r>
          </a:p>
          <a:p>
            <a:pPr lvl="1"/>
            <a:r>
              <a:rPr lang="en-US" dirty="0"/>
              <a:t>Transitions everywhere</a:t>
            </a:r>
          </a:p>
          <a:p>
            <a:pPr lvl="1"/>
            <a:r>
              <a:rPr lang="en-US" dirty="0" err="1"/>
              <a:t>Datatables</a:t>
            </a:r>
            <a:endParaRPr lang="ru-RU" dirty="0"/>
          </a:p>
          <a:p>
            <a:r>
              <a:rPr lang="en-CA" dirty="0"/>
              <a:t>Challenges</a:t>
            </a:r>
          </a:p>
          <a:p>
            <a:r>
              <a:rPr lang="en-CA" dirty="0"/>
              <a:t>User testing</a:t>
            </a:r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4252445" y="1044917"/>
            <a:ext cx="5021557" cy="4127848"/>
            <a:chOff x="4252445" y="988162"/>
            <a:chExt cx="5021557" cy="412784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01321" y="1710863"/>
              <a:ext cx="1957503" cy="918177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01416" y="2154729"/>
              <a:ext cx="1563710" cy="948622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11972" y="988162"/>
              <a:ext cx="2353154" cy="732092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40770" y="4197833"/>
              <a:ext cx="2833232" cy="918177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52445" y="3089711"/>
              <a:ext cx="2928807" cy="7672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42758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">
  <a:themeElements>
    <a:clrScheme name="Custom 2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2A6043"/>
      </a:accent1>
      <a:accent2>
        <a:srgbClr val="004225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TM02900688[[fn=Facet]]</Template>
  <TotalTime>232</TotalTime>
  <Words>228</Words>
  <Application>Microsoft Office PowerPoint</Application>
  <PresentationFormat>Widescreen</PresentationFormat>
  <Paragraphs>74</Paragraphs>
  <Slides>11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Arial</vt:lpstr>
      <vt:lpstr>Calibri</vt:lpstr>
      <vt:lpstr>Georgia</vt:lpstr>
      <vt:lpstr>Trebuchet MS</vt:lpstr>
      <vt:lpstr>Wingdings</vt:lpstr>
      <vt:lpstr>Wingdings 3</vt:lpstr>
      <vt:lpstr>Facet</vt:lpstr>
      <vt:lpstr>Olympia dictionary</vt:lpstr>
      <vt:lpstr>Problem statement</vt:lpstr>
      <vt:lpstr>Mission and Vision</vt:lpstr>
      <vt:lpstr>Introduction</vt:lpstr>
      <vt:lpstr>Key Features 1/2</vt:lpstr>
      <vt:lpstr>Key Features 2/2</vt:lpstr>
      <vt:lpstr>Competition</vt:lpstr>
      <vt:lpstr>High level design</vt:lpstr>
      <vt:lpstr>Architecture</vt:lpstr>
      <vt:lpstr>Future goals</vt:lpstr>
      <vt:lpstr>Questions?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Olympia dictionary</dc:title>
  <dc:creator>Пользователь Windows</dc:creator>
  <cp:lastModifiedBy>Пользователь Windows</cp:lastModifiedBy>
  <cp:revision>42</cp:revision>
  <dcterms:created xsi:type="dcterms:W3CDTF">2018-08-06T18:00:07Z</dcterms:created>
  <dcterms:modified xsi:type="dcterms:W3CDTF">2018-08-08T20:53:49Z</dcterms:modified>
</cp:coreProperties>
</file>